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6" r:id="rId2"/>
    <p:sldId id="288" r:id="rId3"/>
    <p:sldId id="281" r:id="rId4"/>
    <p:sldId id="305" r:id="rId5"/>
    <p:sldId id="312" r:id="rId6"/>
    <p:sldId id="313" r:id="rId7"/>
    <p:sldId id="306" r:id="rId8"/>
    <p:sldId id="302" r:id="rId9"/>
    <p:sldId id="257" r:id="rId10"/>
    <p:sldId id="289" r:id="rId11"/>
    <p:sldId id="290" r:id="rId12"/>
    <p:sldId id="291" r:id="rId13"/>
    <p:sldId id="293" r:id="rId14"/>
    <p:sldId id="294" r:id="rId15"/>
    <p:sldId id="295" r:id="rId16"/>
    <p:sldId id="307" r:id="rId17"/>
    <p:sldId id="308" r:id="rId18"/>
    <p:sldId id="309" r:id="rId19"/>
    <p:sldId id="310" r:id="rId20"/>
    <p:sldId id="314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900CC"/>
    <a:srgbClr val="CC0000"/>
    <a:srgbClr val="0066CC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5" autoAdjust="0"/>
    <p:restoredTop sz="90676" autoAdjust="0"/>
  </p:normalViewPr>
  <p:slideViewPr>
    <p:cSldViewPr>
      <p:cViewPr varScale="1">
        <p:scale>
          <a:sx n="96" d="100"/>
          <a:sy n="96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E9172-D1B4-4336-B264-08721A596770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09FE3-041F-4A47-9F7C-8448589578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22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09FE3-041F-4A47-9F7C-84485895783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58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09FE3-041F-4A47-9F7C-84485895783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17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09FE3-041F-4A47-9F7C-84485895783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76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30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7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44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46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31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04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35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607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21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42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6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1337-5EC4-4380-A03C-9CAB869B4B32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77F70-60D1-47A4-9923-89AC937779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45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7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0"/>
          <a:stretch/>
        </p:blipFill>
        <p:spPr>
          <a:xfrm>
            <a:off x="0" y="11157"/>
            <a:ext cx="9180512" cy="6848633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finanční </a:t>
            </a: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gramotnosti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Nakupování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0212" y="1758666"/>
            <a:ext cx="7646243" cy="4752528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88900" indent="0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None/>
              <a:defRPr/>
            </a:pPr>
            <a:r>
              <a:rPr lang="cs-CZ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škola II. stupeň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44767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vysvětlí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stanovení ceny podle nákladů, poptávky a konkurence</a:t>
            </a:r>
          </a:p>
          <a:p>
            <a:pPr marL="44767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příkladu vysvětlí, jak reklamovat zboží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či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službu, a na koho se obrátit v případě stížnosti či sporu</a:t>
            </a:r>
          </a:p>
          <a:p>
            <a:pPr marL="44767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popíše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vliv inflace na hodnotu peněz</a:t>
            </a:r>
          </a:p>
          <a:p>
            <a:pPr marL="44767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rozpozná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nekalé obchodní praktiky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534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oz\Documents\Foto\Škola\Lidovky\9P3H0166 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/>
          <a:stretch/>
        </p:blipFill>
        <p:spPr bwMode="auto">
          <a:xfrm>
            <a:off x="0" y="0"/>
            <a:ext cx="9208459" cy="686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finanční </a:t>
            </a: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gramotnosti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Bezhotovostní placení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1342" y="1844824"/>
            <a:ext cx="7574235" cy="4464496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88900" indent="0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None/>
              <a:defRPr/>
            </a:pPr>
            <a:r>
              <a:rPr lang="cs-CZ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škola II. stupeň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popíše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výhody a rizika bezhotovostního placení a vysvětlí, jak bezpečně platit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vysvětlí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odlišnosti a omezení debetní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kreditní karty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popíše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možnosti kontroly pohybu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stavu prostředků na účtu</a:t>
            </a:r>
          </a:p>
        </p:txBody>
      </p:sp>
    </p:spTree>
    <p:extLst>
      <p:ext uri="{BB962C8B-B14F-4D97-AF65-F5344CB8AC3E}">
        <p14:creationId xmlns:p14="http://schemas.microsoft.com/office/powerpoint/2010/main" val="4420217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5113"/>
          <a:stretch/>
        </p:blipFill>
        <p:spPr>
          <a:xfrm>
            <a:off x="-36512" y="0"/>
            <a:ext cx="9199296" cy="6858000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finanční </a:t>
            </a: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gramotnosti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Půjčování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8244" y="1844824"/>
            <a:ext cx="7358211" cy="4752528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88900" indent="0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None/>
              <a:defRPr/>
            </a:pPr>
            <a:r>
              <a:rPr lang="cs-CZ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škola II. stupeň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rozhodne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v jaké situaci je vhodné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nevhodné si půjčit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porovná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nabídky úvěrů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uvede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příklady spotřebitelských úvěrů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vysvětlí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postup získání úvěru včetně posouzení schopnosti splácet</a:t>
            </a:r>
          </a:p>
        </p:txBody>
      </p:sp>
    </p:spTree>
    <p:extLst>
      <p:ext uri="{BB962C8B-B14F-4D97-AF65-F5344CB8AC3E}">
        <p14:creationId xmlns:p14="http://schemas.microsoft.com/office/powerpoint/2010/main" val="1693024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1651" b="3718"/>
          <a:stretch/>
        </p:blipFill>
        <p:spPr>
          <a:xfrm>
            <a:off x="-28380" y="0"/>
            <a:ext cx="9172379" cy="6885384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finanční </a:t>
            </a: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gramotnosti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Nakupování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203" y="1828690"/>
            <a:ext cx="7718252" cy="4752528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88900" indent="0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None/>
              <a:defRPr/>
            </a:pPr>
            <a:r>
              <a:rPr lang="cs-CZ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Střední škola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zkontroluje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ukázky vzorového dokladu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smlouvy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uvede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příklad důsledků neznalosti smlouvy, včetně všeobecných podmínek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kriticky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posoudí nabídku zboží a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služeb</a:t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podle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vlastních či vyhledaných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informací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78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5237"/>
          <a:stretch/>
        </p:blipFill>
        <p:spPr>
          <a:xfrm>
            <a:off x="11012" y="-16581"/>
            <a:ext cx="9192196" cy="6885826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finanční </a:t>
            </a: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gramotnosti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Placení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387" y="2204864"/>
            <a:ext cx="7362194" cy="3384376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88900" indent="0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None/>
              <a:defRPr/>
            </a:pPr>
            <a:r>
              <a:rPr lang="cs-CZ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Střední škola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447675">
              <a:lnSpc>
                <a:spcPts val="42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vybere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vhodný způsob placení</a:t>
            </a:r>
          </a:p>
          <a:p>
            <a:pPr marL="447675">
              <a:lnSpc>
                <a:spcPts val="42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vybere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vhodnou možnost směny cizí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měny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vypočte částku potřebnou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</a:t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tuto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směnu</a:t>
            </a:r>
          </a:p>
        </p:txBody>
      </p:sp>
    </p:spTree>
    <p:extLst>
      <p:ext uri="{BB962C8B-B14F-4D97-AF65-F5344CB8AC3E}">
        <p14:creationId xmlns:p14="http://schemas.microsoft.com/office/powerpoint/2010/main" val="27623888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r="2800" b="11311"/>
          <a:stretch/>
        </p:blipFill>
        <p:spPr>
          <a:xfrm>
            <a:off x="-1" y="-7346"/>
            <a:ext cx="9217767" cy="6865346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finanční </a:t>
            </a: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gramotnosti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Inflace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7828" y="2420888"/>
            <a:ext cx="7278627" cy="3456384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88900" indent="0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None/>
              <a:defRPr/>
            </a:pPr>
            <a:r>
              <a:rPr lang="cs-CZ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Střední škola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447675">
              <a:lnSpc>
                <a:spcPts val="42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vysvětlí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vliv inflace na příjmy, vklady,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úvěry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7675">
              <a:lnSpc>
                <a:spcPts val="42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navrhne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jak se občan může chránit proti mírné a proti vysoké inflaci</a:t>
            </a:r>
          </a:p>
        </p:txBody>
      </p:sp>
    </p:spTree>
    <p:extLst>
      <p:ext uri="{BB962C8B-B14F-4D97-AF65-F5344CB8AC3E}">
        <p14:creationId xmlns:p14="http://schemas.microsoft.com/office/powerpoint/2010/main" val="36302693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 gramotnost v praxi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Nakupování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0212" y="2132856"/>
            <a:ext cx="7646243" cy="3888432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Žáci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 seznámí s hodnotou a vzhledem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mincí.</a:t>
            </a: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Učí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 mince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rozměňovat. 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7675">
              <a:lnSpc>
                <a:spcPts val="41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Rozhodují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pravdivosti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výroků, </a:t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například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dvě pětikoruny a jedna desetikoruna je právě dvacet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korun.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57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  <p:bldP spid="159747" grpId="0" uiExpand="1" build="p" bldLvl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1" y="1196752"/>
            <a:ext cx="4675525" cy="55446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 gramotnost v praxi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Nakupování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8363" y="2996952"/>
            <a:ext cx="6278092" cy="3366258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447675">
              <a:spcBef>
                <a:spcPts val="6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Učí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hrou nakupovat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zaplatit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zboží.</a:t>
            </a:r>
            <a:r>
              <a:rPr lang="cs-CZ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447675">
              <a:spcBef>
                <a:spcPts val="6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Umí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zkontrolovat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nákup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04863" lvl="1" indent="-277813">
              <a:spcBef>
                <a:spcPts val="0"/>
              </a:spcBef>
              <a:spcAft>
                <a:spcPts val="600"/>
              </a:spcAft>
              <a:buSzPct val="100000"/>
              <a:buFont typeface="Arial Black" panose="020B0A04020102020204" pitchFamily="34" charset="0"/>
              <a:buChar char="-"/>
              <a:defRPr/>
            </a:pPr>
            <a:r>
              <a:rPr lang="cs-CZ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zaplaceno, vráceno. </a:t>
            </a:r>
          </a:p>
          <a:p>
            <a:pPr marL="447675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Umí se orientovat v dokladu</a:t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nákupu zboží.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28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t="-1738" r="5027" b="2914"/>
          <a:stretch/>
        </p:blipFill>
        <p:spPr>
          <a:xfrm>
            <a:off x="-9332" y="-115011"/>
            <a:ext cx="9157084" cy="6963071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 gramotnost v praxi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Reklamace a nakupování na internetu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8363" y="2060848"/>
            <a:ext cx="6278092" cy="4725144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447675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jak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řešit nejčastější problémy spojené s vyřizováním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reklamací 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7675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anečisto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reklamace zkouší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 prostředí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třídy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7675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seznamují se s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právy spotřebitele při nakupování na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internetu</a:t>
            </a:r>
          </a:p>
          <a:p>
            <a:pPr marL="447675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vědí,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jak vrátit zboží v 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zákonné</a:t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lhůtě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83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 r="13194"/>
          <a:stretch/>
        </p:blipFill>
        <p:spPr>
          <a:xfrm>
            <a:off x="-44423" y="0"/>
            <a:ext cx="9180513" cy="6858000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 gramotnost v praxi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Spotřebitelský úvěr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736" y="2348880"/>
            <a:ext cx="6480719" cy="4392488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447675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jak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porozumět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údajům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smlouvě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vybrat nejvýhodnější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nabídku 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7675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zabývají se reklamou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úvěry</a:t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půjčky, praktikami poskytovatelů úvěrů vůči klientům</a:t>
            </a:r>
          </a:p>
          <a:p>
            <a:pPr marL="447675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utváření postoje žáků v oblasti zodpovědného zadlužování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17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916832"/>
            <a:ext cx="6480720" cy="3240360"/>
          </a:xfrm>
          <a:solidFill>
            <a:schemeClr val="accent3">
              <a:lumMod val="60000"/>
              <a:lumOff val="40000"/>
              <a:alpha val="71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88900">
              <a:lnSpc>
                <a:spcPct val="90000"/>
              </a:lnSpc>
              <a:defRPr/>
            </a:pPr>
            <a:r>
              <a:rPr lang="cs-CZ" sz="72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</a:t>
            </a:r>
            <a:br>
              <a:rPr lang="cs-CZ" sz="72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72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odpovědného spotřebitele</a:t>
            </a:r>
          </a:p>
        </p:txBody>
      </p:sp>
    </p:spTree>
    <p:extLst>
      <p:ext uri="{BB962C8B-B14F-4D97-AF65-F5344CB8AC3E}">
        <p14:creationId xmlns:p14="http://schemas.microsoft.com/office/powerpoint/2010/main" val="1236011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4847" r="63916"/>
          <a:stretch/>
        </p:blipFill>
        <p:spPr bwMode="auto">
          <a:xfrm>
            <a:off x="0" y="2144532"/>
            <a:ext cx="3491880" cy="368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 znalost dospělé populace v české republice</a:t>
            </a:r>
            <a:endParaRPr lang="cs-CZ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3848" y="1700808"/>
            <a:ext cx="5616623" cy="4896544"/>
          </a:xfrm>
          <a:solidFill>
            <a:srgbClr val="FFFFCC">
              <a:alpha val="60000"/>
            </a:srgb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447675">
              <a:lnSpc>
                <a:spcPts val="3400"/>
              </a:lnSpc>
              <a:spcBef>
                <a:spcPts val="12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2800" b="1" dirty="0" smtClean="0">
                <a:solidFill>
                  <a:srgbClr val="0066CC"/>
                </a:solidFill>
              </a:rPr>
              <a:t>12 % velmi </a:t>
            </a:r>
            <a:r>
              <a:rPr lang="cs-CZ" sz="2800" b="1" dirty="0">
                <a:solidFill>
                  <a:srgbClr val="0066CC"/>
                </a:solidFill>
              </a:rPr>
              <a:t>malá finanční znalost: </a:t>
            </a:r>
            <a:r>
              <a:rPr lang="cs-CZ" sz="2800" b="1" dirty="0" smtClean="0">
                <a:solidFill>
                  <a:srgbClr val="0066CC"/>
                </a:solidFill>
              </a:rPr>
              <a:t/>
            </a:r>
            <a:br>
              <a:rPr lang="cs-CZ" sz="2800" b="1" dirty="0" smtClean="0">
                <a:solidFill>
                  <a:srgbClr val="0066CC"/>
                </a:solidFill>
              </a:rPr>
            </a:br>
            <a:r>
              <a:rPr lang="cs-CZ" sz="2800" b="1" dirty="0" smtClean="0"/>
              <a:t>méně </a:t>
            </a:r>
            <a:r>
              <a:rPr lang="cs-CZ" sz="2800" b="1" dirty="0"/>
              <a:t>než 33 % správných odpovědí</a:t>
            </a:r>
          </a:p>
          <a:p>
            <a:pPr marL="447675">
              <a:lnSpc>
                <a:spcPts val="34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2800" b="1" dirty="0" smtClean="0">
                <a:solidFill>
                  <a:srgbClr val="CC0000"/>
                </a:solidFill>
              </a:rPr>
              <a:t>40 % spíše </a:t>
            </a:r>
            <a:r>
              <a:rPr lang="cs-CZ" sz="2800" b="1" dirty="0">
                <a:solidFill>
                  <a:srgbClr val="CC0000"/>
                </a:solidFill>
              </a:rPr>
              <a:t>malá finanční znalost: </a:t>
            </a:r>
            <a:r>
              <a:rPr lang="cs-CZ" sz="2800" b="1" dirty="0" smtClean="0">
                <a:solidFill>
                  <a:srgbClr val="CC0000"/>
                </a:solidFill>
              </a:rPr>
              <a:t/>
            </a:r>
            <a:br>
              <a:rPr lang="cs-CZ" sz="2800" b="1" dirty="0" smtClean="0">
                <a:solidFill>
                  <a:srgbClr val="CC0000"/>
                </a:solidFill>
              </a:rPr>
            </a:br>
            <a:r>
              <a:rPr lang="cs-CZ" sz="2800" b="1" dirty="0" smtClean="0"/>
              <a:t>33 </a:t>
            </a:r>
            <a:r>
              <a:rPr lang="cs-CZ" sz="2800" b="1" dirty="0"/>
              <a:t>% - 50 % správných odpovědí</a:t>
            </a:r>
          </a:p>
          <a:p>
            <a:pPr marL="447675">
              <a:lnSpc>
                <a:spcPts val="3400"/>
              </a:lnSpc>
              <a:spcBef>
                <a:spcPts val="1200"/>
              </a:spcBef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00000"/>
              <a:buFont typeface="Symbol" pitchFamily="18" charset="2"/>
              <a:buChar char="·"/>
              <a:defRPr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</a:rPr>
              <a:t>36 % spíše </a:t>
            </a: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</a:rPr>
              <a:t>velká finanční znalost: 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2800" b="1" dirty="0" smtClean="0"/>
              <a:t>51 </a:t>
            </a:r>
            <a:r>
              <a:rPr lang="cs-CZ" sz="2800" b="1" dirty="0"/>
              <a:t>% - 66 % správných odpovědí </a:t>
            </a:r>
          </a:p>
          <a:p>
            <a:pPr marL="447675">
              <a:lnSpc>
                <a:spcPts val="3400"/>
              </a:lnSpc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2800" b="1" dirty="0" smtClean="0">
                <a:solidFill>
                  <a:srgbClr val="7030A0"/>
                </a:solidFill>
              </a:rPr>
              <a:t>12 % vysoká </a:t>
            </a:r>
            <a:r>
              <a:rPr lang="cs-CZ" sz="2800" b="1" dirty="0">
                <a:solidFill>
                  <a:srgbClr val="7030A0"/>
                </a:solidFill>
              </a:rPr>
              <a:t>finanční znalost: </a:t>
            </a:r>
            <a:r>
              <a:rPr lang="cs-CZ" sz="2800" b="1" dirty="0" smtClean="0">
                <a:solidFill>
                  <a:srgbClr val="7030A0"/>
                </a:solidFill>
              </a:rPr>
              <a:t/>
            </a:r>
            <a:br>
              <a:rPr lang="cs-CZ" sz="2800" b="1" dirty="0" smtClean="0">
                <a:solidFill>
                  <a:srgbClr val="7030A0"/>
                </a:solidFill>
              </a:rPr>
            </a:br>
            <a:r>
              <a:rPr lang="cs-CZ" sz="2800" b="1" dirty="0" smtClean="0"/>
              <a:t>67 </a:t>
            </a:r>
            <a:r>
              <a:rPr lang="cs-CZ" sz="2800" b="1" dirty="0"/>
              <a:t>% - 100 % správných </a:t>
            </a:r>
            <a:r>
              <a:rPr lang="cs-CZ" sz="2800" b="1" dirty="0" smtClean="0"/>
              <a:t>odpovědí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171931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bldLvl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38635" y="4941168"/>
            <a:ext cx="3721450" cy="126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eaLnBrk="1" hangingPunct="1">
              <a:lnSpc>
                <a:spcPts val="4000"/>
              </a:lnSpc>
              <a:spcBef>
                <a:spcPts val="300"/>
              </a:spcBef>
              <a:spcAft>
                <a:spcPts val="600"/>
              </a:spcAft>
              <a:buClr>
                <a:srgbClr val="008000"/>
              </a:buClr>
              <a:buSzPct val="105000"/>
              <a:buNone/>
              <a:defRPr/>
            </a:pPr>
            <a:r>
              <a:rPr lang="cs-CZ" b="1" kern="0" dirty="0">
                <a:latin typeface="Calibri" panose="020F0502020204030204" pitchFamily="34" charset="0"/>
              </a:rPr>
              <a:t>Základní škola Chrudim</a:t>
            </a:r>
            <a:r>
              <a:rPr lang="cs-CZ" b="1" kern="0" dirty="0" smtClean="0">
                <a:latin typeface="Calibri" panose="020F0502020204030204" pitchFamily="34" charset="0"/>
              </a:rPr>
              <a:t>,</a:t>
            </a:r>
            <a:br>
              <a:rPr lang="cs-CZ" b="1" kern="0" dirty="0" smtClean="0">
                <a:latin typeface="Calibri" panose="020F0502020204030204" pitchFamily="34" charset="0"/>
              </a:rPr>
            </a:br>
            <a:r>
              <a:rPr lang="cs-CZ" b="1" kern="0" dirty="0" smtClean="0">
                <a:latin typeface="Calibri" panose="020F0502020204030204" pitchFamily="34" charset="0"/>
              </a:rPr>
              <a:t>Dr</a:t>
            </a:r>
            <a:r>
              <a:rPr lang="cs-CZ" b="1" kern="0" dirty="0">
                <a:latin typeface="Calibri" panose="020F0502020204030204" pitchFamily="34" charset="0"/>
              </a:rPr>
              <a:t>. J. Malíka 958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 t="12074" r="31206" b="35791"/>
          <a:stretch>
            <a:fillRect/>
          </a:stretch>
        </p:blipFill>
        <p:spPr bwMode="auto">
          <a:xfrm>
            <a:off x="1331640" y="3717032"/>
            <a:ext cx="2736304" cy="271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22" y="1204161"/>
            <a:ext cx="5028966" cy="200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1294" y="475632"/>
            <a:ext cx="5040361" cy="791369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effectLst>
            <a:softEdge rad="63500"/>
          </a:effectLst>
          <a:extLst/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5922963" algn="r"/>
              </a:tabLst>
              <a:defRPr sz="7200" b="1" cap="all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cap="none" dirty="0"/>
              <a:t>Stanislava</a:t>
            </a:r>
            <a:r>
              <a:rPr lang="cs-CZ" sz="4800" dirty="0"/>
              <a:t> </a:t>
            </a:r>
            <a:r>
              <a:rPr lang="cs-CZ" sz="4800" cap="none" dirty="0" smtClean="0"/>
              <a:t>Křížová</a:t>
            </a:r>
            <a:endParaRPr lang="cs-CZ" sz="4800" cap="none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5536" y="1444199"/>
            <a:ext cx="37444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800" b="1" kern="0" dirty="0">
                <a:latin typeface="Calibri" panose="020F0502020204030204" pitchFamily="34" charset="0"/>
              </a:rPr>
              <a:t>AISIS, </a:t>
            </a:r>
            <a:r>
              <a:rPr lang="cs-CZ" sz="2800" b="1" kern="0" dirty="0" smtClean="0">
                <a:latin typeface="Calibri" panose="020F0502020204030204" pitchFamily="34" charset="0"/>
              </a:rPr>
              <a:t>z. </a:t>
            </a:r>
            <a:r>
              <a:rPr lang="cs-CZ" sz="2800" b="1" kern="0" dirty="0" err="1">
                <a:latin typeface="Calibri" panose="020F0502020204030204" pitchFamily="34" charset="0"/>
              </a:rPr>
              <a:t>ú</a:t>
            </a:r>
            <a:r>
              <a:rPr lang="cs-CZ" sz="2800" b="1" kern="0" dirty="0" err="1" smtClean="0">
                <a:latin typeface="Calibri" panose="020F0502020204030204" pitchFamily="34" charset="0"/>
              </a:rPr>
              <a:t>.</a:t>
            </a:r>
            <a:r>
              <a:rPr lang="cs-CZ" sz="2800" b="1" kern="0" dirty="0">
                <a:latin typeface="Calibri" panose="020F0502020204030204" pitchFamily="34" charset="0"/>
              </a:rPr>
              <a:t/>
            </a:r>
            <a:br>
              <a:rPr lang="cs-CZ" sz="2800" b="1" kern="0" dirty="0">
                <a:latin typeface="Calibri" panose="020F0502020204030204" pitchFamily="34" charset="0"/>
              </a:rPr>
            </a:br>
            <a:r>
              <a:rPr lang="cs-CZ" sz="2800" b="1" kern="0" dirty="0" err="1">
                <a:latin typeface="Calibri" panose="020F0502020204030204" pitchFamily="34" charset="0"/>
              </a:rPr>
              <a:t>Floriánské</a:t>
            </a:r>
            <a:r>
              <a:rPr lang="cs-CZ" sz="2800" b="1" kern="0" dirty="0">
                <a:latin typeface="Calibri" panose="020F0502020204030204" pitchFamily="34" charset="0"/>
              </a:rPr>
              <a:t> </a:t>
            </a:r>
            <a:r>
              <a:rPr lang="cs-CZ" sz="2800" b="1" kern="0" dirty="0" smtClean="0">
                <a:latin typeface="Calibri" panose="020F0502020204030204" pitchFamily="34" charset="0"/>
              </a:rPr>
              <a:t>náměstí 103</a:t>
            </a:r>
            <a:br>
              <a:rPr lang="cs-CZ" sz="2800" b="1" kern="0" dirty="0" smtClean="0">
                <a:latin typeface="Calibri" panose="020F0502020204030204" pitchFamily="34" charset="0"/>
              </a:rPr>
            </a:br>
            <a:r>
              <a:rPr lang="cs-CZ" sz="2800" b="1" kern="0" dirty="0" smtClean="0">
                <a:latin typeface="Calibri" panose="020F0502020204030204" pitchFamily="34" charset="0"/>
              </a:rPr>
              <a:t>Kladno</a:t>
            </a:r>
            <a:r>
              <a:rPr lang="cs-CZ" sz="2800" b="1" kern="0" dirty="0">
                <a:latin typeface="Calibri" panose="020F0502020204030204" pitchFamily="34" charset="0"/>
              </a:rPr>
              <a:t>, 272 01</a:t>
            </a:r>
          </a:p>
          <a:p>
            <a:endParaRPr lang="cs-CZ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10846" y="3908233"/>
            <a:ext cx="4003529" cy="856341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effectLst>
            <a:softEdge rad="63500"/>
          </a:effectLst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5922963" algn="r"/>
              </a:tabLst>
              <a:defRPr sz="4800" b="1" cap="none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Zdeněk Brož</a:t>
            </a:r>
          </a:p>
        </p:txBody>
      </p:sp>
    </p:spTree>
    <p:extLst>
      <p:ext uri="{BB962C8B-B14F-4D97-AF65-F5344CB8AC3E}">
        <p14:creationId xmlns:p14="http://schemas.microsoft.com/office/powerpoint/2010/main" val="35811744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 t="12074" r="31206" b="35791"/>
          <a:stretch>
            <a:fillRect/>
          </a:stretch>
        </p:blipFill>
        <p:spPr bwMode="auto">
          <a:xfrm>
            <a:off x="6084168" y="3540090"/>
            <a:ext cx="2736304" cy="271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8700"/>
            <a:ext cx="7372455" cy="294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3"/>
          <p:cNvSpPr txBox="1">
            <a:spLocks/>
          </p:cNvSpPr>
          <p:nvPr/>
        </p:nvSpPr>
        <p:spPr>
          <a:xfrm>
            <a:off x="424542" y="2420887"/>
            <a:ext cx="6624736" cy="4190257"/>
          </a:xfrm>
          <a:prstGeom prst="rect">
            <a:avLst/>
          </a:prstGeom>
          <a:solidFill>
            <a:schemeClr val="accent3">
              <a:lumMod val="60000"/>
              <a:lumOff val="40000"/>
              <a:alpha val="58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defPPr>
              <a:defRPr lang="cs-CZ"/>
            </a:defPPr>
            <a:lvl1pPr algn="r">
              <a:lnSpc>
                <a:spcPts val="5100"/>
              </a:lnSpc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finanční gramotnosti pro školy </a:t>
            </a:r>
            <a:b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se věnujeme od roku 2006</a:t>
            </a:r>
            <a:endParaRPr lang="cs-CZ" sz="1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cílovou skupinou jsou pedagogové od mateřských škol, žáci základních škol a studenti škol středních</a:t>
            </a:r>
          </a:p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metodické materiály pro pedagogy </a:t>
            </a:r>
            <a:b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i pracovní listy pro žáky</a:t>
            </a:r>
            <a:endParaRPr lang="cs-CZ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24542" y="260648"/>
            <a:ext cx="3312368" cy="936104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cs-CZ" sz="40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jsme tu</a:t>
            </a:r>
          </a:p>
        </p:txBody>
      </p:sp>
    </p:spTree>
    <p:extLst>
      <p:ext uri="{BB962C8B-B14F-4D97-AF65-F5344CB8AC3E}">
        <p14:creationId xmlns:p14="http://schemas.microsoft.com/office/powerpoint/2010/main" val="3112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 animBg="1"/>
      <p:bldP spid="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2776"/>
            <a:ext cx="5783195" cy="3505973"/>
          </a:xfrm>
          <a:prstGeom prst="rect">
            <a:avLst/>
          </a:prstGeom>
        </p:spPr>
      </p:pic>
      <p:sp>
        <p:nvSpPr>
          <p:cNvPr id="6" name="Zástupný symbol pro obsah 3"/>
          <p:cNvSpPr txBox="1">
            <a:spLocks/>
          </p:cNvSpPr>
          <p:nvPr/>
        </p:nvSpPr>
        <p:spPr>
          <a:xfrm>
            <a:off x="323528" y="3068960"/>
            <a:ext cx="6984776" cy="3456384"/>
          </a:xfrm>
          <a:prstGeom prst="rect">
            <a:avLst/>
          </a:prstGeom>
          <a:solidFill>
            <a:schemeClr val="accent3">
              <a:lumMod val="60000"/>
              <a:lumOff val="40000"/>
              <a:alpha val="58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defPPr>
              <a:defRPr lang="cs-CZ"/>
            </a:defPPr>
            <a:lvl1pPr algn="r">
              <a:lnSpc>
                <a:spcPts val="5100"/>
              </a:lnSpc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f</a:t>
            </a: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inancovaný Ministerstvem </a:t>
            </a:r>
            <a:b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průmyslu a obchodu, který realizujeme již čtyři roky</a:t>
            </a:r>
            <a:endParaRPr lang="cs-CZ" sz="1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p</a:t>
            </a: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roškoleno více jak 1 500 pedagogů, téměř 2 500 žáků základních škol </a:t>
            </a:r>
            <a:b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 okolo 1 000 studentů středních škol</a:t>
            </a:r>
            <a:endParaRPr lang="cs-CZ" sz="1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6264696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Škola odpovědného spotřebitele</a:t>
            </a:r>
          </a:p>
        </p:txBody>
      </p:sp>
    </p:spTree>
    <p:extLst>
      <p:ext uri="{BB962C8B-B14F-4D97-AF65-F5344CB8AC3E}">
        <p14:creationId xmlns:p14="http://schemas.microsoft.com/office/powerpoint/2010/main" val="21540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 animBg="1"/>
      <p:bldP spid="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2655"/>
            <a:ext cx="5102063" cy="4840595"/>
          </a:xfrm>
          <a:prstGeom prst="rect">
            <a:avLst/>
          </a:prstGeom>
        </p:spPr>
      </p:pic>
      <p:sp>
        <p:nvSpPr>
          <p:cNvPr id="6" name="Zástupný symbol pro obsah 3"/>
          <p:cNvSpPr txBox="1">
            <a:spLocks/>
          </p:cNvSpPr>
          <p:nvPr/>
        </p:nvSpPr>
        <p:spPr>
          <a:xfrm>
            <a:off x="323528" y="2636912"/>
            <a:ext cx="6624736" cy="3888432"/>
          </a:xfrm>
          <a:prstGeom prst="rect">
            <a:avLst/>
          </a:prstGeom>
          <a:solidFill>
            <a:schemeClr val="accent3">
              <a:lumMod val="60000"/>
              <a:lumOff val="40000"/>
              <a:alpha val="58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defPPr>
              <a:defRPr lang="cs-CZ"/>
            </a:defPPr>
            <a:lvl1pPr algn="r">
              <a:lnSpc>
                <a:spcPts val="5100"/>
              </a:lnSpc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Kdo je spotřebitel a jaká má práva?</a:t>
            </a:r>
          </a:p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Jak správně odstoupit od smlouvy?</a:t>
            </a:r>
          </a:p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Co je vada zboží a jak uspět při reklamaci?</a:t>
            </a:r>
          </a:p>
          <a:p>
            <a:pPr marL="447675" indent="-342900" algn="l">
              <a:lnSpc>
                <a:spcPct val="12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1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Umím se orientovat v jednoduché smlouvě o úvěru</a:t>
            </a:r>
            <a:r>
              <a:rPr lang="cs-CZ" sz="1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?</a:t>
            </a:r>
            <a:endParaRPr lang="cs-CZ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4392488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 odpovědného</a:t>
            </a:r>
            <a:b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spotřebitele</a:t>
            </a:r>
          </a:p>
        </p:txBody>
      </p:sp>
    </p:spTree>
    <p:extLst>
      <p:ext uri="{BB962C8B-B14F-4D97-AF65-F5344CB8AC3E}">
        <p14:creationId xmlns:p14="http://schemas.microsoft.com/office/powerpoint/2010/main" val="29244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 animBg="1"/>
      <p:bldP spid="9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4" y="1449280"/>
            <a:ext cx="5343454" cy="4860040"/>
          </a:xfrm>
          <a:prstGeom prst="rect">
            <a:avLst/>
          </a:prstGeom>
        </p:spPr>
      </p:pic>
      <p:sp>
        <p:nvSpPr>
          <p:cNvPr id="6" name="Zástupný symbol pro obsah 3"/>
          <p:cNvSpPr txBox="1">
            <a:spLocks/>
          </p:cNvSpPr>
          <p:nvPr/>
        </p:nvSpPr>
        <p:spPr>
          <a:xfrm>
            <a:off x="4355976" y="1916832"/>
            <a:ext cx="4499992" cy="3528392"/>
          </a:xfrm>
          <a:prstGeom prst="rect">
            <a:avLst/>
          </a:prstGeom>
          <a:solidFill>
            <a:schemeClr val="accent3">
              <a:lumMod val="60000"/>
              <a:lumOff val="40000"/>
              <a:alpha val="58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 algn="r">
              <a:lnSpc>
                <a:spcPts val="5100"/>
              </a:lnSpc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47675" indent="-342900" algn="l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nákup </a:t>
            </a:r>
            <a: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mimo kamenné </a:t>
            </a:r>
            <a:r>
              <a:rPr lang="cs-CZ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prodejny</a:t>
            </a:r>
            <a:endParaRPr lang="cs-CZ" sz="3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447675" indent="-342900" algn="l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odpovědnost za vady, </a:t>
            </a:r>
            <a:r>
              <a:rPr lang="cs-CZ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reklamace</a:t>
            </a:r>
            <a:endParaRPr lang="cs-CZ" sz="3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marL="447675" indent="-342900" algn="l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spotřebitelské </a:t>
            </a:r>
            <a:r>
              <a:rPr lang="cs-CZ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úvěry</a:t>
            </a:r>
            <a:endParaRPr lang="cs-CZ" sz="3200" kern="0" dirty="0">
              <a:solidFill>
                <a:srgbClr val="0093DD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9344" y="332656"/>
            <a:ext cx="5616624" cy="1263876"/>
          </a:xfrm>
          <a:solidFill>
            <a:schemeClr val="accent6">
              <a:lumMod val="40000"/>
              <a:lumOff val="60000"/>
              <a:alpha val="65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Hlavním 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cílem je zvýšení 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znalostí v 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tématech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7030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 animBg="1"/>
      <p:bldP spid="7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251520" y="116632"/>
            <a:ext cx="4603092" cy="6552728"/>
            <a:chOff x="472964" y="378367"/>
            <a:chExt cx="4067505" cy="6118205"/>
          </a:xfrm>
        </p:grpSpPr>
        <p:pic>
          <p:nvPicPr>
            <p:cNvPr id="6" name="Picture 2" descr="C:\Users\broz\Dropbox\StK a ZdB\SKŠ RP\ŠOS\ŠOS.bm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" t="2743" r="9343" b="7233"/>
            <a:stretch/>
          </p:blipFill>
          <p:spPr bwMode="auto">
            <a:xfrm>
              <a:off x="472964" y="378367"/>
              <a:ext cx="4067505" cy="6118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620688"/>
              <a:ext cx="2148786" cy="515986"/>
            </a:xfrm>
            <a:prstGeom prst="rect">
              <a:avLst/>
            </a:prstGeom>
          </p:spPr>
        </p:pic>
      </p:grpSp>
      <p:sp>
        <p:nvSpPr>
          <p:cNvPr id="9" name="Obdélník 8"/>
          <p:cNvSpPr/>
          <p:nvPr/>
        </p:nvSpPr>
        <p:spPr>
          <a:xfrm>
            <a:off x="4283968" y="1844824"/>
            <a:ext cx="4603530" cy="2380567"/>
          </a:xfrm>
          <a:prstGeom prst="rect">
            <a:avLst/>
          </a:prstGeom>
          <a:solidFill>
            <a:schemeClr val="accent6">
              <a:lumMod val="40000"/>
              <a:lumOff val="60000"/>
              <a:alpha val="74000"/>
            </a:schemeClr>
          </a:solidFill>
          <a:effectLst>
            <a:softEdge rad="31750"/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lnSpc>
                <a:spcPts val="5100"/>
              </a:lnSpc>
              <a:spcBef>
                <a:spcPts val="600"/>
              </a:spcBef>
              <a:spcAft>
                <a:spcPts val="600"/>
              </a:spcAft>
              <a:tabLst>
                <a:tab pos="4306888" algn="r"/>
              </a:tabLst>
            </a:pPr>
            <a:r>
              <a:rPr lang="cs-CZ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metodika programu 	Škola odpovědného </a:t>
            </a:r>
            <a:r>
              <a:rPr 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spotřebitele</a:t>
            </a:r>
            <a:endParaRPr 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674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broz\Documents\Foto\Škola\Lidovky\9P3H02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/>
          <a:stretch/>
        </p:blipFill>
        <p:spPr bwMode="auto">
          <a:xfrm>
            <a:off x="0" y="0"/>
            <a:ext cx="9163784" cy="688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19" cy="1263876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cs-CZ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finanční </a:t>
            </a:r>
            <a:r>
              <a:rPr lang="cs-CZ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gramotnosti</a:t>
            </a:r>
            <a: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Nakupování a placení</a:t>
            </a:r>
            <a:endParaRPr lang="cs-CZ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2220" y="1700808"/>
            <a:ext cx="7574235" cy="4752528"/>
          </a:xfrm>
          <a:solidFill>
            <a:schemeClr val="accent3">
              <a:lumMod val="60000"/>
              <a:lumOff val="40000"/>
              <a:alpha val="6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88900" indent="0">
              <a:lnSpc>
                <a:spcPct val="105000"/>
              </a:lnSpc>
              <a:spcBef>
                <a:spcPts val="1200"/>
              </a:spcBef>
              <a:buClr>
                <a:srgbClr val="C00000"/>
              </a:buClr>
              <a:buSzPct val="100000"/>
              <a:buNone/>
              <a:defRPr/>
            </a:pPr>
            <a:r>
              <a:rPr lang="cs-CZ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škola I. stupeň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447675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používá hotové, případně bezhotovostní peníze</a:t>
            </a:r>
          </a:p>
          <a:p>
            <a:pPr marL="447675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odhadne a zkontroluje cenu nákupu </a:t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doklad, případně vrácenou hotovost</a:t>
            </a:r>
          </a:p>
          <a:p>
            <a:pPr marL="447675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Symbol" pitchFamily="18" charset="2"/>
              <a:buChar char="·"/>
              <a:defRPr/>
            </a:pP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při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nákupu srovnává zboží podle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ceny</a:t>
            </a:r>
            <a:b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či </a:t>
            </a:r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jednotkové </a:t>
            </a:r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ceny</a:t>
            </a:r>
          </a:p>
        </p:txBody>
      </p:sp>
    </p:spTree>
    <p:extLst>
      <p:ext uri="{BB962C8B-B14F-4D97-AF65-F5344CB8AC3E}">
        <p14:creationId xmlns:p14="http://schemas.microsoft.com/office/powerpoint/2010/main" val="3297975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uiExpand="1" build="p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3360</TotalTime>
  <Words>202</Words>
  <Application>Microsoft Office PowerPoint</Application>
  <PresentationFormat>Předvádění na obrazovce (4:3)</PresentationFormat>
  <Paragraphs>83</Paragraphs>
  <Slides>20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Symbol</vt:lpstr>
      <vt:lpstr>Motiv systému Office</vt:lpstr>
      <vt:lpstr>Prezentace aplikace PowerPoint</vt:lpstr>
      <vt:lpstr>Škola odpovědného spotřebitele</vt:lpstr>
      <vt:lpstr>Prezentace aplikace PowerPoint</vt:lpstr>
      <vt:lpstr>Proč jsme tu</vt:lpstr>
      <vt:lpstr>Program Škola odpovědného spotřebitele</vt:lpstr>
      <vt:lpstr>Škola odpovědného spotřebitele</vt:lpstr>
      <vt:lpstr>Hlavním cílem je zvýšení  znalostí v tématech:</vt:lpstr>
      <vt:lpstr>Prezentace aplikace PowerPoint</vt:lpstr>
      <vt:lpstr>Standard finanční gramotnosti Nakupování a placení</vt:lpstr>
      <vt:lpstr>Standard finanční gramotnosti Nakupování</vt:lpstr>
      <vt:lpstr>Standard finanční gramotnosti Bezhotovostní placení</vt:lpstr>
      <vt:lpstr>Standard finanční gramotnosti Půjčování</vt:lpstr>
      <vt:lpstr>Standard finanční gramotnosti Nakupování</vt:lpstr>
      <vt:lpstr>Standard finanční gramotnosti Placení</vt:lpstr>
      <vt:lpstr>Standard finanční gramotnosti Inflace</vt:lpstr>
      <vt:lpstr>finanční gramotnost v praxi Nakupování</vt:lpstr>
      <vt:lpstr>finanční gramotnost v praxi Nakupování</vt:lpstr>
      <vt:lpstr>finanční gramotnost v praxi Reklamace a nakupování na internetu</vt:lpstr>
      <vt:lpstr>finanční gramotnost v praxi Spotřebitelský úvěr</vt:lpstr>
      <vt:lpstr>finanční znalost dospělé populace v české republice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broz</dc:creator>
  <cp:lastModifiedBy>broz</cp:lastModifiedBy>
  <cp:revision>118</cp:revision>
  <dcterms:created xsi:type="dcterms:W3CDTF">2014-05-30T05:16:56Z</dcterms:created>
  <dcterms:modified xsi:type="dcterms:W3CDTF">2018-11-14T10:30:00Z</dcterms:modified>
</cp:coreProperties>
</file>